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6" r:id="rId5"/>
    <p:sldId id="258" r:id="rId6"/>
    <p:sldId id="257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lfe, Leah" userId="e9eaa92a-821e-48ab-a667-9760f30a45c8" providerId="ADAL" clId="{AEC0DDBB-DD80-5C48-8825-14BDABEAC6C0}"/>
    <pc:docChg chg="modSld">
      <pc:chgData name="Wolfe, Leah" userId="e9eaa92a-821e-48ab-a667-9760f30a45c8" providerId="ADAL" clId="{AEC0DDBB-DD80-5C48-8825-14BDABEAC6C0}" dt="2023-11-15T19:41:35.304" v="76" actId="1076"/>
      <pc:docMkLst>
        <pc:docMk/>
      </pc:docMkLst>
      <pc:sldChg chg="modSp mod">
        <pc:chgData name="Wolfe, Leah" userId="e9eaa92a-821e-48ab-a667-9760f30a45c8" providerId="ADAL" clId="{AEC0DDBB-DD80-5C48-8825-14BDABEAC6C0}" dt="2023-11-15T19:41:35.304" v="76" actId="1076"/>
        <pc:sldMkLst>
          <pc:docMk/>
          <pc:sldMk cId="3687138823" sldId="259"/>
        </pc:sldMkLst>
        <pc:spChg chg="mod">
          <ac:chgData name="Wolfe, Leah" userId="e9eaa92a-821e-48ab-a667-9760f30a45c8" providerId="ADAL" clId="{AEC0DDBB-DD80-5C48-8825-14BDABEAC6C0}" dt="2023-11-15T19:41:35.304" v="76" actId="1076"/>
          <ac:spMkLst>
            <pc:docMk/>
            <pc:sldMk cId="3687138823" sldId="259"/>
            <ac:spMk id="2" creationId="{DDD2B941-F91A-8CA1-8F9B-51848B658E2C}"/>
          </ac:spMkLst>
        </pc:spChg>
        <pc:spChg chg="mod">
          <ac:chgData name="Wolfe, Leah" userId="e9eaa92a-821e-48ab-a667-9760f30a45c8" providerId="ADAL" clId="{AEC0DDBB-DD80-5C48-8825-14BDABEAC6C0}" dt="2023-11-15T19:41:34.891" v="75" actId="13926"/>
          <ac:spMkLst>
            <pc:docMk/>
            <pc:sldMk cId="3687138823" sldId="259"/>
            <ac:spMk id="3" creationId="{47C38BA7-C898-57B9-3D27-08286DFC43E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8AC37-675D-42C0-8725-D4B71019A4D2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55595-E9A1-413A-B25D-B53151516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4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55595-E9A1-413A-B25D-B531515169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2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catherine@monroeunitedway.org" TargetMode="External"/><Relationship Id="rId2" Type="http://schemas.openxmlformats.org/officeDocument/2006/relationships/hyperlink" Target="mailto:lcwolfe@iu.edu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holding a baby&#10;&#10;Description automatically generated">
            <a:extLst>
              <a:ext uri="{FF2B5EF4-FFF2-40B4-BE49-F238E27FC236}">
                <a16:creationId xmlns:a16="http://schemas.microsoft.com/office/drawing/2014/main" id="{C7E8A7C8-DA1C-A031-22D4-4C94052B5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3" y="-4672"/>
            <a:ext cx="12192000" cy="686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ic of a map and a diagram&#10;&#10;Description automatically generated">
            <a:extLst>
              <a:ext uri="{FF2B5EF4-FFF2-40B4-BE49-F238E27FC236}">
                <a16:creationId xmlns:a16="http://schemas.microsoft.com/office/drawing/2014/main" id="{43526DE8-C6B6-2A12-36D1-7E8D4A3E7E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19" y="1077750"/>
            <a:ext cx="11286225" cy="428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382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blue and white rectangular boxes with black text&#10;&#10;Description automatically generated">
            <a:extLst>
              <a:ext uri="{FF2B5EF4-FFF2-40B4-BE49-F238E27FC236}">
                <a16:creationId xmlns:a16="http://schemas.microsoft.com/office/drawing/2014/main" id="{F8CC289F-B912-E606-4D93-A281DA1D7C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4941"/>
          <a:stretch/>
        </p:blipFill>
        <p:spPr>
          <a:xfrm>
            <a:off x="218805" y="379098"/>
            <a:ext cx="11746301" cy="1525860"/>
          </a:xfrm>
          <a:prstGeom prst="rect">
            <a:avLst/>
          </a:prstGeom>
        </p:spPr>
      </p:pic>
      <p:pic>
        <p:nvPicPr>
          <p:cNvPr id="7" name="Picture 6" descr="A group of blue and white rectangular boxes with black text&#10;&#10;Description automatically generated">
            <a:extLst>
              <a:ext uri="{FF2B5EF4-FFF2-40B4-BE49-F238E27FC236}">
                <a16:creationId xmlns:a16="http://schemas.microsoft.com/office/drawing/2014/main" id="{78F70E94-473F-0CCF-39EF-D8D650F535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2" t="49645" r="245" b="23168"/>
          <a:stretch/>
        </p:blipFill>
        <p:spPr>
          <a:xfrm>
            <a:off x="348201" y="1989361"/>
            <a:ext cx="11588173" cy="1655429"/>
          </a:xfrm>
          <a:prstGeom prst="rect">
            <a:avLst/>
          </a:prstGeom>
        </p:spPr>
      </p:pic>
      <p:pic>
        <p:nvPicPr>
          <p:cNvPr id="8" name="Picture 7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DDBE514C-B5DF-59A0-F5F0-1630E7EE69D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161" r="562" b="14839"/>
          <a:stretch/>
        </p:blipFill>
        <p:spPr>
          <a:xfrm>
            <a:off x="439948" y="3905035"/>
            <a:ext cx="11234269" cy="2619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90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2B941-F91A-8CA1-8F9B-51848B658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234" y="324760"/>
            <a:ext cx="10515600" cy="1325563"/>
          </a:xfrm>
        </p:spPr>
        <p:txBody>
          <a:bodyPr/>
          <a:lstStyle/>
          <a:p>
            <a:pPr algn="ctr"/>
            <a:r>
              <a:rPr lang="en-US" b="1">
                <a:solidFill>
                  <a:srgbClr val="990000"/>
                </a:solidFill>
                <a:latin typeface="Arial Nova"/>
                <a:cs typeface="Calibri Light"/>
              </a:rPr>
              <a:t>IU United Way Campaign</a:t>
            </a:r>
            <a:endParaRPr lang="en-US" b="1">
              <a:solidFill>
                <a:srgbClr val="990000"/>
              </a:solidFill>
              <a:latin typeface="Arial Nov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38BA7-C898-57B9-3D27-08286DFC4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047" y="1189227"/>
            <a:ext cx="9605432" cy="139858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990000"/>
                </a:solidFill>
                <a:latin typeface="Arial Nova"/>
                <a:cs typeface="Calibri"/>
              </a:rPr>
              <a:t>In 2022, IU raised over $765,000 – 69% of our community fundraising drive</a:t>
            </a:r>
          </a:p>
          <a:p>
            <a:pPr lvl="1"/>
            <a:r>
              <a:rPr lang="en-US" sz="2600" dirty="0">
                <a:solidFill>
                  <a:srgbClr val="990000"/>
                </a:solidFill>
                <a:highlight>
                  <a:srgbClr val="FFFF00"/>
                </a:highlight>
                <a:latin typeface="Arial Nova"/>
                <a:cs typeface="Calibri"/>
              </a:rPr>
              <a:t>Insert information about individual team/dept giving history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FF2A4C-2AE9-9815-43B9-15BFA8D26906}"/>
              </a:ext>
            </a:extLst>
          </p:cNvPr>
          <p:cNvSpPr/>
          <p:nvPr/>
        </p:nvSpPr>
        <p:spPr>
          <a:xfrm>
            <a:off x="0" y="2600863"/>
            <a:ext cx="12192000" cy="4255697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background with white text&#10;&#10;Description automatically generated">
            <a:extLst>
              <a:ext uri="{FF2B5EF4-FFF2-40B4-BE49-F238E27FC236}">
                <a16:creationId xmlns:a16="http://schemas.microsoft.com/office/drawing/2014/main" id="{BBF46A03-C85D-6CC8-5F88-B58B76837B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136" y="2737404"/>
            <a:ext cx="9026105" cy="392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138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91550-68CD-062D-847D-2BAA1432E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50873"/>
            <a:ext cx="5157787" cy="823912"/>
          </a:xfrm>
        </p:spPr>
        <p:txBody>
          <a:bodyPr>
            <a:normAutofit/>
          </a:bodyPr>
          <a:lstStyle/>
          <a:p>
            <a:r>
              <a:rPr lang="en-US" sz="2800">
                <a:latin typeface="Arial Nova"/>
                <a:cs typeface="Calibri"/>
              </a:rPr>
              <a:t>Campaign Contacts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6564B5-F7C4-A608-F3A9-C71ED8C31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927931"/>
            <a:ext cx="5354639" cy="54386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500" dirty="0">
                <a:latin typeface="Arial Nova"/>
                <a:cs typeface="Calibri" panose="020F0502020204030204"/>
              </a:rPr>
              <a:t>Team Captains/Unit Leaders</a:t>
            </a:r>
          </a:p>
          <a:p>
            <a:r>
              <a:rPr lang="en-US" sz="2500" dirty="0">
                <a:highlight>
                  <a:srgbClr val="FFFF00"/>
                </a:highlight>
                <a:latin typeface="Arial Nova"/>
                <a:cs typeface="Calibri" panose="020F0502020204030204"/>
              </a:rPr>
              <a:t>Insert Team Captain/Unit Leaders</a:t>
            </a:r>
          </a:p>
          <a:p>
            <a:pPr marL="0" indent="0">
              <a:buNone/>
            </a:pPr>
            <a:r>
              <a:rPr lang="en-US" sz="2500" dirty="0">
                <a:latin typeface="Arial Nova"/>
                <a:cs typeface="Calibri" panose="020F0502020204030204"/>
              </a:rPr>
              <a:t>IU United Way Campaign Coordinator</a:t>
            </a:r>
          </a:p>
          <a:p>
            <a:r>
              <a:rPr lang="en-US" sz="2500" dirty="0">
                <a:latin typeface="Arial Nova"/>
                <a:cs typeface="Calibri" panose="020F0502020204030204"/>
              </a:rPr>
              <a:t>Leah Wolfe, </a:t>
            </a:r>
            <a:r>
              <a:rPr lang="en-US" sz="2500" dirty="0">
                <a:latin typeface="Arial Nova"/>
                <a:ea typeface="+mn-lt"/>
                <a:cs typeface="+mn-lt"/>
                <a:hlinkClick r:id="rId2"/>
              </a:rPr>
              <a:t>lcwolfe@iu.edu</a:t>
            </a:r>
            <a:r>
              <a:rPr lang="en-US" sz="2500" dirty="0">
                <a:latin typeface="Arial Nova"/>
                <a:ea typeface="+mn-lt"/>
                <a:cs typeface="+mn-lt"/>
              </a:rPr>
              <a:t> </a:t>
            </a:r>
            <a:endParaRPr lang="en-US" sz="2500" dirty="0">
              <a:latin typeface="Arial Nova"/>
              <a:cs typeface="Calibri" panose="020F0502020204030204"/>
            </a:endParaRPr>
          </a:p>
          <a:p>
            <a:pPr marL="0" indent="0">
              <a:buNone/>
            </a:pPr>
            <a:r>
              <a:rPr lang="en-US" sz="2500" dirty="0">
                <a:latin typeface="Arial Nova"/>
                <a:cs typeface="Calibri" panose="020F0502020204030204"/>
              </a:rPr>
              <a:t>IU United Way Co-Chairs</a:t>
            </a:r>
          </a:p>
          <a:p>
            <a:pPr marL="457200" indent="-457200"/>
            <a:r>
              <a:rPr lang="en-US" sz="2500" dirty="0">
                <a:latin typeface="Arial Nova"/>
                <a:cs typeface="Calibri" panose="020F0502020204030204"/>
              </a:rPr>
              <a:t>Dean David </a:t>
            </a:r>
            <a:r>
              <a:rPr lang="en-US" sz="2500" dirty="0" err="1">
                <a:latin typeface="Arial Nova"/>
                <a:cs typeface="Calibri" panose="020F0502020204030204"/>
              </a:rPr>
              <a:t>Daleke</a:t>
            </a:r>
            <a:endParaRPr lang="en-US" sz="2500" dirty="0">
              <a:latin typeface="Arial Nova"/>
              <a:cs typeface="Calibri" panose="020F0502020204030204"/>
            </a:endParaRPr>
          </a:p>
          <a:p>
            <a:pPr marL="457200" indent="-457200"/>
            <a:r>
              <a:rPr lang="en-US" sz="2500" dirty="0">
                <a:latin typeface="Arial Nova"/>
                <a:cs typeface="Calibri" panose="020F0502020204030204"/>
              </a:rPr>
              <a:t>Dean Anastasia </a:t>
            </a:r>
            <a:r>
              <a:rPr lang="en-US" sz="2500" dirty="0" err="1">
                <a:latin typeface="Arial Nova"/>
                <a:cs typeface="Calibri" panose="020F0502020204030204"/>
              </a:rPr>
              <a:t>Morrone</a:t>
            </a:r>
            <a:endParaRPr lang="en-US" dirty="0">
              <a:latin typeface="Arial Nova"/>
            </a:endParaRPr>
          </a:p>
          <a:p>
            <a:pPr marL="0" indent="0">
              <a:buNone/>
            </a:pPr>
            <a:r>
              <a:rPr lang="en-US" sz="2500" dirty="0">
                <a:latin typeface="Arial Nova"/>
                <a:cs typeface="Calibri" panose="020F0502020204030204"/>
              </a:rPr>
              <a:t>United Way Annual Giving &amp; Community Impact Manager</a:t>
            </a:r>
          </a:p>
          <a:p>
            <a:pPr marL="457200" indent="-457200"/>
            <a:r>
              <a:rPr lang="en-US" sz="2500" dirty="0">
                <a:latin typeface="Arial Nova"/>
                <a:cs typeface="Calibri" panose="020F0502020204030204"/>
              </a:rPr>
              <a:t>Catherine </a:t>
            </a:r>
            <a:r>
              <a:rPr lang="en-US" sz="2500" dirty="0" err="1">
                <a:latin typeface="Arial Nova"/>
                <a:cs typeface="Calibri" panose="020F0502020204030204"/>
              </a:rPr>
              <a:t>Blankensop</a:t>
            </a:r>
            <a:r>
              <a:rPr lang="en-US" sz="2500" dirty="0">
                <a:latin typeface="Arial Nova"/>
                <a:cs typeface="Calibri" panose="020F0502020204030204"/>
              </a:rPr>
              <a:t>, </a:t>
            </a:r>
            <a:r>
              <a:rPr lang="en-US" sz="2500" dirty="0">
                <a:latin typeface="Arial Nova"/>
                <a:cs typeface="Calibri" panose="020F0502020204030204"/>
                <a:hlinkClick r:id="rId3"/>
              </a:rPr>
              <a:t>catherine@monroeunitedway.org</a:t>
            </a:r>
            <a:r>
              <a:rPr lang="en-US" sz="2500" dirty="0">
                <a:latin typeface="Arial Nova"/>
                <a:cs typeface="Calibri" panose="020F0502020204030204"/>
              </a:rPr>
              <a:t> </a:t>
            </a:r>
          </a:p>
          <a:p>
            <a:endParaRPr lang="en-US" dirty="0">
              <a:latin typeface="Arial Nova"/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latin typeface="Arial Nova"/>
              <a:cs typeface="Calibri" panose="020F0502020204030204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A717AB-0F13-61DF-42C4-045F7DB09C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1617" y="647614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latin typeface="Arial Nova"/>
                <a:cs typeface="Calibri"/>
              </a:rPr>
              <a:t>Donate now!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AD8EC2-C83A-F3C0-1A7C-CA2017D0D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7" y="4373421"/>
            <a:ext cx="5183188" cy="6660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990000"/>
                </a:solidFill>
                <a:latin typeface="Arial Nova"/>
                <a:cs typeface="Calibri" panose="020F0502020204030204"/>
              </a:rPr>
              <a:t>unitedway.indiana.edu</a:t>
            </a:r>
            <a:endParaRPr lang="en-US" dirty="0"/>
          </a:p>
        </p:txBody>
      </p:sp>
      <p:pic>
        <p:nvPicPr>
          <p:cNvPr id="2" name="Picture 1" descr="A blue and white qr code&#10;&#10;Description automatically generated">
            <a:extLst>
              <a:ext uri="{FF2B5EF4-FFF2-40B4-BE49-F238E27FC236}">
                <a16:creationId xmlns:a16="http://schemas.microsoft.com/office/drawing/2014/main" id="{EACDFE79-6258-E153-1CE2-E71C9C9C04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0577" y="1414817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239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d907ee-aa0b-465b-806d-b60cfad47e35">
      <Terms xmlns="http://schemas.microsoft.com/office/infopath/2007/PartnerControls"/>
    </lcf76f155ced4ddcb4097134ff3c332f>
    <IconOverlay xmlns="http://schemas.microsoft.com/sharepoint/v4" xsi:nil="true"/>
    <TaxCatchAll xmlns="32ef9303-81fe-498f-9106-6071fe37271c" xsi:nil="true"/>
    <SharedWithUsers xmlns="32ef9303-81fe-498f-9106-6071fe37271c">
      <UserInfo>
        <DisplayName>Randy  Rogers</DisplayName>
        <AccountId>398</AccountId>
        <AccountType/>
      </UserInfo>
      <UserInfo>
        <DisplayName>Amy Leyenbeck</DisplayName>
        <AccountId>51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C41D47D90B6D46897F4F9493333D42" ma:contentTypeVersion="19" ma:contentTypeDescription="Create a new document." ma:contentTypeScope="" ma:versionID="b5288d46f370269f6f79de4a46563753">
  <xsd:schema xmlns:xsd="http://www.w3.org/2001/XMLSchema" xmlns:xs="http://www.w3.org/2001/XMLSchema" xmlns:p="http://schemas.microsoft.com/office/2006/metadata/properties" xmlns:ns2="69d907ee-aa0b-465b-806d-b60cfad47e35" xmlns:ns3="32ef9303-81fe-498f-9106-6071fe37271c" xmlns:ns4="http://schemas.microsoft.com/sharepoint/v4" targetNamespace="http://schemas.microsoft.com/office/2006/metadata/properties" ma:root="true" ma:fieldsID="f38ed13269c9c0571920743b7a5795dc" ns2:_="" ns3:_="" ns4:_="">
    <xsd:import namespace="69d907ee-aa0b-465b-806d-b60cfad47e35"/>
    <xsd:import namespace="32ef9303-81fe-498f-9106-6071fe37271c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4:IconOverlay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907ee-aa0b-465b-806d-b60cfad47e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48e6f3-61e4-41a5-82b2-4e48734dd7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ef9303-81fe-498f-9106-6071fe37271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1443ff-bdf9-4a95-81e0-1d24930ac339}" ma:internalName="TaxCatchAll" ma:showField="CatchAllData" ma:web="32ef9303-81fe-498f-9106-6071fe3727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3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48AF35-3F32-4F10-9899-DB8E6AC319CB}">
  <ds:schemaRefs>
    <ds:schemaRef ds:uri="69d907ee-aa0b-465b-806d-b60cfad47e35"/>
    <ds:schemaRef ds:uri="http://schemas.microsoft.com/sharepoint/v4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32ef9303-81fe-498f-9106-6071fe37271c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DB99307-E1BB-4D4A-8F43-1998AFC21A98}">
  <ds:schemaRefs>
    <ds:schemaRef ds:uri="32ef9303-81fe-498f-9106-6071fe37271c"/>
    <ds:schemaRef ds:uri="69d907ee-aa0b-465b-806d-b60cfad47e3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4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173634F-C4BD-4D41-B43F-726A46BE66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90</Words>
  <Application>Microsoft Macintosh PowerPoint</Application>
  <PresentationFormat>Widescreen</PresentationFormat>
  <Paragraphs>16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Nova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IU United Way Campaign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Wolfe, Leah</cp:lastModifiedBy>
  <cp:revision>16</cp:revision>
  <dcterms:created xsi:type="dcterms:W3CDTF">2023-10-26T13:10:59Z</dcterms:created>
  <dcterms:modified xsi:type="dcterms:W3CDTF">2023-11-15T19:41:37Z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0x01010069C41D47D90B6D46897F4F9493333D42</vt:lpwstr>
  </property>
  <property fmtid="{D5CDD505-2E9C-101B-9397-08002B2CF9AE}" pid="3" name="MediaServiceImageTags">
    <vt:lpwstr/>
  </property>
</Properties>
</file>